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3"/>
  </p:notesMasterIdLst>
  <p:handoutMasterIdLst>
    <p:handoutMasterId r:id="rId104"/>
  </p:handoutMasterIdLst>
  <p:sldIdLst>
    <p:sldId id="632" r:id="rId70"/>
    <p:sldId id="598" r:id="rId71"/>
    <p:sldId id="588" r:id="rId72"/>
    <p:sldId id="599" r:id="rId73"/>
    <p:sldId id="600" r:id="rId74"/>
    <p:sldId id="603" r:id="rId75"/>
    <p:sldId id="602" r:id="rId76"/>
    <p:sldId id="605" r:id="rId77"/>
    <p:sldId id="606" r:id="rId78"/>
    <p:sldId id="623" r:id="rId79"/>
    <p:sldId id="601" r:id="rId80"/>
    <p:sldId id="608" r:id="rId81"/>
    <p:sldId id="607" r:id="rId82"/>
    <p:sldId id="609" r:id="rId83"/>
    <p:sldId id="610" r:id="rId84"/>
    <p:sldId id="612" r:id="rId85"/>
    <p:sldId id="627" r:id="rId86"/>
    <p:sldId id="613" r:id="rId87"/>
    <p:sldId id="614" r:id="rId88"/>
    <p:sldId id="615" r:id="rId89"/>
    <p:sldId id="616" r:id="rId90"/>
    <p:sldId id="617" r:id="rId91"/>
    <p:sldId id="619" r:id="rId92"/>
    <p:sldId id="620" r:id="rId93"/>
    <p:sldId id="621" r:id="rId94"/>
    <p:sldId id="626" r:id="rId95"/>
    <p:sldId id="624" r:id="rId96"/>
    <p:sldId id="622" r:id="rId97"/>
    <p:sldId id="618" r:id="rId98"/>
    <p:sldId id="629" r:id="rId99"/>
    <p:sldId id="628" r:id="rId100"/>
    <p:sldId id="634" r:id="rId101"/>
    <p:sldId id="59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E7F1E"/>
    <a:srgbClr val="FFFFFF"/>
    <a:srgbClr val="E0F4FE"/>
    <a:srgbClr val="0073B4"/>
    <a:srgbClr val="438EB7"/>
    <a:srgbClr val="00B9F2"/>
    <a:srgbClr val="007AC2"/>
    <a:srgbClr val="C0E8FF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1" autoAdjust="0"/>
    <p:restoredTop sz="72276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120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8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slide" Target="slides/slide31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11/10/15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G67940_UC15_Tmplt_16x9_4-15</a:t>
            </a:r>
          </a:p>
          <a:p>
            <a:endParaRPr lang="en-US" dirty="0" smtClean="0"/>
          </a:p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v3.2</a:t>
            </a:r>
          </a:p>
          <a:p>
            <a:r>
              <a:rPr lang="en-US" baseline="0" dirty="0" smtClean="0"/>
              <a:t>16:9 version – March 19,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 err="1" smtClean="0"/>
              <a:t>esri.css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2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Show how you can modify the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3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</a:p>
          <a:p>
            <a:r>
              <a:rPr lang="en-US" dirty="0" smtClean="0"/>
              <a:t>Show using</a:t>
            </a:r>
            <a:r>
              <a:rPr lang="en-US" baseline="0" dirty="0" smtClean="0"/>
              <a:t> developer console to get center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</a:t>
            </a:r>
          </a:p>
          <a:p>
            <a:r>
              <a:rPr lang="en-US" baseline="0" dirty="0" smtClean="0"/>
              <a:t>If map is global variable. If not you can use </a:t>
            </a:r>
            <a:r>
              <a:rPr lang="en-US" baseline="0" dirty="0" err="1" smtClean="0"/>
              <a:t>dijit.byId</a:t>
            </a:r>
            <a:r>
              <a:rPr lang="en-US" baseline="0" dirty="0" smtClean="0"/>
              <a:t>(“</a:t>
            </a:r>
            <a:r>
              <a:rPr lang="en-US" baseline="0" dirty="0" err="1" smtClean="0"/>
              <a:t>mapDiv</a:t>
            </a:r>
            <a:r>
              <a:rPr lang="en-US" baseline="0" dirty="0" smtClean="0"/>
              <a:t>”);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getLatitude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getLongitude</a:t>
            </a:r>
            <a:r>
              <a:rPr lang="en-US" baseline="0" dirty="0" smtClean="0"/>
              <a:t>()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Map.getZoom</a:t>
            </a:r>
            <a:r>
              <a:rPr lang="en-US" baseline="0" dirty="0" smtClean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WMS/WMTS</a:t>
            </a:r>
          </a:p>
          <a:p>
            <a:r>
              <a:rPr lang="en-US" dirty="0" smtClean="0"/>
              <a:t>Custom Layers</a:t>
            </a:r>
          </a:p>
          <a:p>
            <a:r>
              <a:rPr lang="en-US" dirty="0" smtClean="0"/>
              <a:t>Bing,</a:t>
            </a:r>
            <a:r>
              <a:rPr lang="en-US" baseline="0" dirty="0" smtClean="0"/>
              <a:t> OSM, Feature layers, graphics, Dynamic layers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samples in API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33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Open sample</a:t>
            </a:r>
            <a:r>
              <a:rPr lang="en-US" baseline="0" dirty="0" smtClean="0"/>
              <a:t> and look at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Feature Layer API Ref and point out load module code. </a:t>
            </a:r>
          </a:p>
          <a:p>
            <a:r>
              <a:rPr lang="en-US" baseline="0" dirty="0" smtClean="0"/>
              <a:t>Look at options</a:t>
            </a:r>
          </a:p>
          <a:p>
            <a:r>
              <a:rPr lang="en-US" baseline="0" dirty="0" smtClean="0"/>
              <a:t>Show adding to map and note that its using default </a:t>
            </a:r>
            <a:r>
              <a:rPr lang="en-US" baseline="0" dirty="0" err="1" smtClean="0"/>
              <a:t>symbology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26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</a:p>
          <a:p>
            <a:r>
              <a:rPr lang="en-US" dirty="0" smtClean="0"/>
              <a:t>Class breaks, dot</a:t>
            </a:r>
            <a:r>
              <a:rPr lang="en-US" baseline="0" dirty="0" smtClean="0"/>
              <a:t> density, unique value, heat map, proportional symbols, smart mapping, temporal, define rotation etc. </a:t>
            </a:r>
          </a:p>
          <a:p>
            <a:endParaRPr lang="en-US" dirty="0" smtClean="0"/>
          </a:p>
          <a:p>
            <a:r>
              <a:rPr lang="en-US" dirty="0" smtClean="0"/>
              <a:t>API Ref Demo one or two cool samples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4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Raul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0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3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1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Show web map in online then demo test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63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</a:p>
          <a:p>
            <a:r>
              <a:rPr lang="en-US" dirty="0" smtClean="0"/>
              <a:t>Demo a sample</a:t>
            </a:r>
            <a:r>
              <a:rPr lang="en-US" baseline="0" dirty="0" smtClean="0"/>
              <a:t> or two of cool widgets maybe Elevations and something else.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29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84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Raúl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7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Show sample with </a:t>
            </a:r>
            <a:r>
              <a:rPr lang="en-US" dirty="0" err="1" smtClean="0"/>
              <a:t>basemap</a:t>
            </a:r>
            <a:r>
              <a:rPr lang="en-US" dirty="0" smtClean="0"/>
              <a:t>, legend</a:t>
            </a:r>
            <a:r>
              <a:rPr lang="en-US" baseline="0" dirty="0" smtClean="0"/>
              <a:t> code and show how it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same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99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</a:p>
          <a:p>
            <a:endParaRPr lang="en-US" dirty="0" smtClean="0"/>
          </a:p>
          <a:p>
            <a:r>
              <a:rPr lang="en-US" dirty="0" smtClean="0"/>
              <a:t>Proxy,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Directions</a:t>
            </a:r>
          </a:p>
          <a:p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77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dev</a:t>
            </a:r>
            <a:r>
              <a:rPr lang="en-US" dirty="0" smtClean="0"/>
              <a:t> tools to discover </a:t>
            </a:r>
            <a:r>
              <a:rPr lang="en-US" dirty="0" err="1" smtClean="0"/>
              <a:t>css</a:t>
            </a:r>
            <a:r>
              <a:rPr lang="en-US" dirty="0" smtClean="0"/>
              <a:t> classes and make updates</a:t>
            </a:r>
          </a:p>
          <a:p>
            <a:r>
              <a:rPr lang="en-US" dirty="0" smtClean="0"/>
              <a:t>Inspect a few elements</a:t>
            </a:r>
            <a:r>
              <a:rPr lang="en-US" baseline="0" dirty="0" smtClean="0"/>
              <a:t>, make temp changes then update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rules</a:t>
            </a:r>
          </a:p>
          <a:p>
            <a:r>
              <a:rPr lang="en-US" baseline="0" dirty="0" smtClean="0"/>
              <a:t>For example inspect search button and change magnifying glass color</a:t>
            </a:r>
          </a:p>
          <a:p>
            <a:r>
              <a:rPr lang="en-US" baseline="0" dirty="0" smtClean="0"/>
              <a:t>Change popup title bar color</a:t>
            </a:r>
          </a:p>
          <a:p>
            <a:r>
              <a:rPr lang="en-US" baseline="0" dirty="0" smtClean="0"/>
              <a:t>Change font on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toggle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4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 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JSAPI is an event driven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, you can setup an event handler to listen for various actions such as adding a layer to the map, determining when a map loads, finding out when and where a user clicks on a map, executing a task and more. </a:t>
            </a:r>
          </a:p>
          <a:p>
            <a:r>
              <a:rPr lang="en-US" dirty="0" smtClean="0"/>
              <a:t>Event </a:t>
            </a:r>
            <a:r>
              <a:rPr lang="en-US" dirty="0" err="1" smtClean="0"/>
              <a:t>args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Map.on</a:t>
            </a:r>
            <a:r>
              <a:rPr lang="en-US" dirty="0" smtClean="0"/>
              <a:t>(“click”, buffer);</a:t>
            </a:r>
          </a:p>
          <a:p>
            <a:endParaRPr lang="en-US" dirty="0" smtClean="0"/>
          </a:p>
          <a:p>
            <a:r>
              <a:rPr lang="en-US" dirty="0" smtClean="0"/>
              <a:t>// or</a:t>
            </a:r>
          </a:p>
          <a:p>
            <a:r>
              <a:rPr lang="en-US" dirty="0" smtClean="0"/>
              <a:t>//</a:t>
            </a:r>
            <a:r>
              <a:rPr lang="en-US" baseline="0" dirty="0" smtClean="0"/>
              <a:t> on(map, “click”, buffer);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7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Pending</a:t>
            </a:r>
          </a:p>
          <a:p>
            <a:endParaRPr lang="en-US" dirty="0" smtClean="0"/>
          </a:p>
          <a:p>
            <a:r>
              <a:rPr lang="en-US" smtClean="0"/>
              <a:t>Yann</a:t>
            </a:r>
            <a:endParaRPr lang="en-US" dirty="0" smtClean="0"/>
          </a:p>
          <a:p>
            <a:r>
              <a:rPr lang="en-US" dirty="0" smtClean="0"/>
              <a:t>Add links to where</a:t>
            </a:r>
            <a:r>
              <a:rPr lang="en-US" baseline="0" dirty="0" smtClean="0"/>
              <a:t> you can get help</a:t>
            </a:r>
          </a:p>
          <a:p>
            <a:endParaRPr lang="en-US" dirty="0" smtClean="0"/>
          </a:p>
          <a:p>
            <a:r>
              <a:rPr lang="en-US" dirty="0" smtClean="0"/>
              <a:t>Add links</a:t>
            </a:r>
            <a:r>
              <a:rPr lang="en-US" baseline="0" dirty="0" smtClean="0"/>
              <a:t> to help topics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repo with type script   (https://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/Esri/</a:t>
            </a:r>
            <a:r>
              <a:rPr lang="en-US" baseline="0" dirty="0" err="1" smtClean="0"/>
              <a:t>jsapi</a:t>
            </a:r>
            <a:r>
              <a:rPr lang="en-US" baseline="0" dirty="0" smtClean="0"/>
              <a:t>-resources)</a:t>
            </a:r>
          </a:p>
          <a:p>
            <a:r>
              <a:rPr lang="en-US" baseline="0" dirty="0" smtClean="0"/>
              <a:t>Talk about IDE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JSHint</a:t>
            </a:r>
            <a:r>
              <a:rPr lang="en-US" baseline="0" dirty="0" smtClean="0"/>
              <a:t> and other useful plugins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67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</a:p>
          <a:p>
            <a:r>
              <a:rPr lang="en-US" dirty="0" smtClean="0"/>
              <a:t>We’ll</a:t>
            </a:r>
            <a:r>
              <a:rPr lang="en-US" baseline="0" dirty="0" smtClean="0"/>
              <a:t> show you how to work with the JSAPI by building a demo app. You’ll learn how to add data, make the map interactive, work with events and widgets, select features and more.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Along the way we’ll also cover some tips and gotchas that you may run into when working with the </a:t>
            </a:r>
            <a:r>
              <a:rPr lang="en-US" baseline="0" dirty="0" err="1" smtClean="0"/>
              <a:t>api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 you get the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8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KELLY 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Require bit at top where you see the name of the module you need to load </a:t>
            </a:r>
          </a:p>
          <a:p>
            <a:r>
              <a:rPr lang="en-US" baseline="0" dirty="0" smtClean="0"/>
              <a:t>Constructor and constructor options</a:t>
            </a:r>
          </a:p>
          <a:p>
            <a:r>
              <a:rPr lang="en-US" baseline="0" dirty="0" smtClean="0"/>
              <a:t>Properties, methods,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KELLY 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Point out url to </a:t>
            </a:r>
            <a:r>
              <a:rPr lang="en-US" dirty="0" err="1" smtClean="0"/>
              <a:t>jsapi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en-US" baseline="0" dirty="0" smtClean="0"/>
              <a:t> Show module load info and how it relates to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3. Point out relationship to map code and </a:t>
            </a:r>
            <a:r>
              <a:rPr lang="en-US" baseline="0" dirty="0" err="1" smtClean="0"/>
              <a:t>mapdiv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4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List error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misordered</a:t>
            </a:r>
            <a:r>
              <a:rPr lang="en-US" baseline="0" dirty="0" smtClean="0"/>
              <a:t> modules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Link of what error looks like also some tips on how to keep it ordered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7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11/10/15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</a:t>
            </a:r>
            <a:br>
              <a:rPr lang="en-US" dirty="0" smtClean="0"/>
            </a:br>
            <a:r>
              <a:rPr lang="en-US" dirty="0" smtClean="0"/>
              <a:t>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11/10/15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11/10/15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11/10/15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11/10/15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11/10/15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11/10/15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11/10/15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developers.arcgis.com/javascript/jsapi/argument_aliases.html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~kell3008/demos/UC2015/IntroJSAPI/first-map-add-layer.html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item.html?id=9fd1475b3408403db2ab5059f06a9021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ndbox/sandbox.html?sample=widget_directions_basic" TargetMode="External"/><Relationship Id="rId4" Type="http://schemas.openxmlformats.org/officeDocument/2006/relationships/hyperlink" Target="http://developers.arcgis.com/javascript/sandbox/sandbox.html?sample=widget_elevationprofile_createfeature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authentication/" TargetMode="External"/><Relationship Id="rId4" Type="http://schemas.openxmlformats.org/officeDocument/2006/relationships/hyperlink" Target="https://github.com/Esri/resource-proxy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developers.arcgis.com/javascript/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developers.arcgis.com/javascript/" TargetMode="External"/><Relationship Id="rId5" Type="http://schemas.openxmlformats.org/officeDocument/2006/relationships/hyperlink" Target="https://dojotoolkit.org/documentation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Relationship Id="rId3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developers.arcgis.com/javascript/jsapi/api_devenv.html" TargetMode="External"/><Relationship Id="rId5" Type="http://schemas.openxmlformats.org/officeDocument/2006/relationships/hyperlink" Target="https://github.com/Esri/jsapi-resources" TargetMode="External"/><Relationship Id="rId6" Type="http://schemas.openxmlformats.org/officeDocument/2006/relationships/hyperlink" Target="https://github.com/Esri/jsapi-resources/tree/master/jshint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s.arcgis.com/en/download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" y="1973414"/>
            <a:ext cx="6627707" cy="274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/>
              <a:t>Loading Modules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75390" y="1365210"/>
            <a:ext cx="3069470" cy="430927"/>
          </a:xfrm>
        </p:spPr>
        <p:txBody>
          <a:bodyPr/>
          <a:lstStyle/>
          <a:p>
            <a:pPr algn="ctr"/>
            <a:r>
              <a:rPr lang="en-US" dirty="0" smtClean="0">
                <a:hlinkClick r:id="rId4"/>
              </a:rPr>
              <a:t>Preferred arg alias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1946" y="619464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60" y="0"/>
            <a:ext cx="4480840" cy="68580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790842" y="4951919"/>
            <a:ext cx="1656936" cy="1318696"/>
            <a:chOff x="2426592" y="162701"/>
            <a:chExt cx="7918045" cy="6301690"/>
          </a:xfrm>
        </p:grpSpPr>
        <p:sp>
          <p:nvSpPr>
            <p:cNvPr id="7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771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225356"/>
            <a:ext cx="12188952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Scrambled Tiles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12" name="Picture Placeholder 11" descr="Screen Shot 2015-07-14 at 1.33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4" b="10734"/>
          <a:stretch>
            <a:fillRect/>
          </a:stretch>
        </p:blipFill>
        <p:spPr/>
      </p:pic>
      <p:grpSp>
        <p:nvGrpSpPr>
          <p:cNvPr id="7" name="Grupo 6"/>
          <p:cNvGrpSpPr/>
          <p:nvPr/>
        </p:nvGrpSpPr>
        <p:grpSpPr>
          <a:xfrm>
            <a:off x="9686112" y="4809264"/>
            <a:ext cx="2291069" cy="1823380"/>
            <a:chOff x="2426592" y="162701"/>
            <a:chExt cx="7918045" cy="6301690"/>
          </a:xfrm>
        </p:grpSpPr>
        <p:sp>
          <p:nvSpPr>
            <p:cNvPr id="8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51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Rectángulo 4"/>
          <p:cNvSpPr/>
          <p:nvPr/>
        </p:nvSpPr>
        <p:spPr bwMode="auto">
          <a:xfrm>
            <a:off x="1072770" y="1701731"/>
            <a:ext cx="5568150" cy="32649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Content Placeholder 5" descr="PicMonkey Collage.jp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" r="25164"/>
          <a:stretch/>
        </p:blipFill>
        <p:spPr>
          <a:xfrm>
            <a:off x="1072771" y="1799004"/>
            <a:ext cx="2345936" cy="3114374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1596"/>
          <a:stretch/>
        </p:blipFill>
        <p:spPr>
          <a:xfrm>
            <a:off x="3376104" y="1786304"/>
            <a:ext cx="3250615" cy="31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4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Console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74" y="1502228"/>
            <a:ext cx="7160653" cy="4972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0243124" y="5346876"/>
            <a:ext cx="1591142" cy="1266333"/>
            <a:chOff x="2426592" y="162701"/>
            <a:chExt cx="7918045" cy="6301690"/>
          </a:xfrm>
        </p:grpSpPr>
        <p:sp>
          <p:nvSpPr>
            <p:cNvPr id="6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038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6172" y="1294336"/>
            <a:ext cx="3701143" cy="4975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types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Tiled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Dynamic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Graphics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Feature layers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KML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WMS/WMTS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Custom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30" y="1655892"/>
            <a:ext cx="6118837" cy="4063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4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Layer coding pattern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316637" cy="3429000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layer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Specify properties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 to map 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Rectángulo 3"/>
          <p:cNvSpPr/>
          <p:nvPr/>
        </p:nvSpPr>
        <p:spPr bwMode="auto">
          <a:xfrm>
            <a:off x="5786720" y="1530944"/>
            <a:ext cx="4718301" cy="48330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layers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… //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already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loaded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CSVLayer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csvUrl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columnDelimiter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","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latitudeFieldName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longitudeFieldName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long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map.addLayer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);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</p:txBody>
      </p:sp>
      <p:grpSp>
        <p:nvGrpSpPr>
          <p:cNvPr id="9" name="Group 23"/>
          <p:cNvGrpSpPr/>
          <p:nvPr/>
        </p:nvGrpSpPr>
        <p:grpSpPr>
          <a:xfrm>
            <a:off x="3467819" y="1610702"/>
            <a:ext cx="1919969" cy="1939322"/>
            <a:chOff x="3467819" y="2243418"/>
            <a:chExt cx="1919969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2"/>
            <p:cNvCxnSpPr/>
            <p:nvPr/>
          </p:nvCxnSpPr>
          <p:spPr bwMode="auto">
            <a:xfrm>
              <a:off x="3467819" y="2886635"/>
              <a:ext cx="126554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25"/>
          <p:cNvGrpSpPr/>
          <p:nvPr/>
        </p:nvGrpSpPr>
        <p:grpSpPr>
          <a:xfrm>
            <a:off x="3176125" y="4968038"/>
            <a:ext cx="2211663" cy="788895"/>
            <a:chOff x="3155576" y="4769223"/>
            <a:chExt cx="2211663" cy="788895"/>
          </a:xfrm>
        </p:grpSpPr>
        <p:sp>
          <p:nvSpPr>
            <p:cNvPr id="13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Group 22"/>
          <p:cNvGrpSpPr/>
          <p:nvPr/>
        </p:nvGrpSpPr>
        <p:grpSpPr>
          <a:xfrm>
            <a:off x="4261448" y="2931813"/>
            <a:ext cx="1105792" cy="2325986"/>
            <a:chOff x="4261448" y="2931813"/>
            <a:chExt cx="1105792" cy="2325986"/>
          </a:xfrm>
        </p:grpSpPr>
        <p:sp>
          <p:nvSpPr>
            <p:cNvPr id="16" name="Left Brace 8"/>
            <p:cNvSpPr/>
            <p:nvPr/>
          </p:nvSpPr>
          <p:spPr bwMode="auto">
            <a:xfrm>
              <a:off x="4865217" y="3680014"/>
              <a:ext cx="502023" cy="1577785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255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892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Add feature layer to application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Content Placeholder 3" descr="Screen Shot 2015-07-14 at 4.43.46 PM.png">
            <a:hlinkClick r:id="rId3"/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6" b="28506"/>
          <a:stretch>
            <a:fillRect/>
          </a:stretch>
        </p:blipFill>
        <p:spPr>
          <a:xfrm>
            <a:off x="914400" y="2015067"/>
            <a:ext cx="10369296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46268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4909457" cy="369332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Deep Dive: 	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680857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Selection …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Query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90" y="0"/>
            <a:ext cx="616041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0" y="0"/>
            <a:ext cx="63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151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60" y="2637972"/>
            <a:ext cx="4858870" cy="1582057"/>
          </a:xfr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Renderers 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5389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Apply renderer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b="9010"/>
          <a:stretch/>
        </p:blipFill>
        <p:spPr>
          <a:xfrm>
            <a:off x="900272" y="1915064"/>
            <a:ext cx="10391456" cy="3743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22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407"/>
            <a:ext cx="12188952" cy="6857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33114" y="2428193"/>
            <a:ext cx="8525773" cy="914400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ArcGIS API for JavaScript</a:t>
            </a:r>
            <a:b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 An Introduction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3923538"/>
            <a:ext cx="8534401" cy="755703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Yann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Cabon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– Esri US </a:t>
            </a:r>
            <a:r>
              <a:rPr lang="en-US" sz="2400" dirty="0">
                <a:latin typeface="Avenir LT 65 Medium" charset="0"/>
                <a:ea typeface="Avenir LT 65 Medium" charset="0"/>
                <a:cs typeface="Avenir LT 65 Medium" charset="0"/>
              </a:rPr>
              <a:t>- @</a:t>
            </a:r>
            <a:r>
              <a:rPr lang="en-US" sz="2400" dirty="0" err="1">
                <a:latin typeface="Avenir LT 65 Medium" charset="0"/>
                <a:ea typeface="Avenir LT 65 Medium" charset="0"/>
                <a:cs typeface="Avenir LT 65 Medium" charset="0"/>
              </a:rPr>
              <a:t>yanncabon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Raul Jimenez – Esri ES - @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hhkaos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esri-10GlobeLogo_1CRev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01" y="533286"/>
            <a:ext cx="1670807" cy="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4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012" y="452716"/>
            <a:ext cx="3155576" cy="3276601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0" anchor="ctr"/>
          <a:lstStyle/>
          <a:p>
            <a:pPr marL="0" indent="0">
              <a:buNone/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Popups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Add interactivity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Information about .. 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location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feature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The results of a search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Customizable</a:t>
            </a:r>
          </a:p>
          <a:p>
            <a:endParaRPr lang="en-US" sz="1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1012" y="3783104"/>
            <a:ext cx="3155576" cy="2205320"/>
          </a:xfrm>
          <a:prstGeom prst="rect">
            <a:avLst/>
          </a:prstGeom>
          <a:solidFill>
            <a:srgbClr val="7030A0">
              <a:alpha val="9020"/>
            </a:srgbClr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660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Make map interactive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8"/>
          <a:stretch/>
        </p:blipFill>
        <p:spPr>
          <a:xfrm>
            <a:off x="1492620" y="2088532"/>
            <a:ext cx="9212856" cy="33461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44044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Tip: Reduce code by using a web map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26776" y="3260172"/>
            <a:ext cx="3370730" cy="147021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utils</a:t>
            </a:r>
            <a: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  <a:t/>
            </a:r>
            <a:b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createMap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Screen Shot 2015-07-14 at 5.15.2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92" y="2017468"/>
            <a:ext cx="4970708" cy="395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156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639671" cy="3429000"/>
          </a:xfrm>
        </p:spPr>
        <p:txBody>
          <a:bodyPr/>
          <a:lstStyle/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Legend,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Directions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Elevation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Print</a:t>
            </a:r>
          </a:p>
          <a:p>
            <a:r>
              <a:rPr lang="en-US" sz="24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</a:t>
            </a:r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 Toggle</a:t>
            </a: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…… </a:t>
            </a:r>
          </a:p>
        </p:txBody>
      </p:sp>
      <p:pic>
        <p:nvPicPr>
          <p:cNvPr id="6" name="Imagen 5" descr="Screenshot 2015-11-09 15.16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64" y="1276048"/>
            <a:ext cx="3644554" cy="453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Screenshot 2015-11-09 15.16.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3" y="1012120"/>
            <a:ext cx="3299066" cy="506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365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Widget coding pattern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818965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widget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Set widget properties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Call startup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ángulo 3"/>
          <p:cNvSpPr/>
          <p:nvPr/>
        </p:nvSpPr>
        <p:spPr bwMode="auto">
          <a:xfrm>
            <a:off x="5367240" y="1797424"/>
            <a:ext cx="5255937" cy="42114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…,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dijit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 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endParaRPr lang="es-ES" b="1" dirty="0" smtClean="0">
              <a:solidFill>
                <a:srgbClr val="008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b="1" dirty="0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b="1" dirty="0" err="1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satellite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},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pPr>
              <a:spcAft>
                <a:spcPts val="0"/>
              </a:spcAft>
            </a:pPr>
            <a:endParaRPr lang="es-E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toggle.startup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5576" y="2243418"/>
            <a:ext cx="2232212" cy="1306606"/>
            <a:chOff x="3155576" y="2243418"/>
            <a:chExt cx="2232212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3155576" y="2653553"/>
              <a:ext cx="1577789" cy="23308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3155576" y="4769223"/>
            <a:ext cx="2211663" cy="788895"/>
            <a:chOff x="3155576" y="4769223"/>
            <a:chExt cx="2211663" cy="788895"/>
          </a:xfrm>
        </p:grpSpPr>
        <p:sp>
          <p:nvSpPr>
            <p:cNvPr id="11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261448" y="2931813"/>
            <a:ext cx="1105792" cy="2088422"/>
            <a:chOff x="4261448" y="2931813"/>
            <a:chExt cx="1105792" cy="2088422"/>
          </a:xfrm>
        </p:grpSpPr>
        <p:sp>
          <p:nvSpPr>
            <p:cNvPr id="9" name="Left Brace 8"/>
            <p:cNvSpPr/>
            <p:nvPr/>
          </p:nvSpPr>
          <p:spPr bwMode="auto">
            <a:xfrm>
              <a:off x="4865217" y="3680015"/>
              <a:ext cx="502023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84579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667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71482" y="2788486"/>
            <a:ext cx="6849036" cy="1281029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0" rIns="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latin typeface="Avenir LT 65 Medium" charset="0"/>
                <a:ea typeface="Avenir LT 65 Medium" charset="0"/>
                <a:cs typeface="Avenir LT 65 Medium" charset="0"/>
              </a:rPr>
              <a:t>Demo: Add search Widget</a:t>
            </a:r>
          </a:p>
        </p:txBody>
      </p:sp>
    </p:spTree>
    <p:extLst>
      <p:ext uri="{BB962C8B-B14F-4D97-AF65-F5344CB8AC3E}">
        <p14:creationId xmlns:p14="http://schemas.microsoft.com/office/powerpoint/2010/main" val="10440861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7291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More Widgets 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 descr="Screenshot 2015-11-09 15.18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88" y="867291"/>
            <a:ext cx="4175912" cy="527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685800" y="2336799"/>
            <a:ext cx="5571592" cy="25603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s-ES" sz="2400" b="1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Directions</a:t>
            </a: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:</a:t>
            </a:r>
          </a:p>
          <a:p>
            <a:pPr marL="342900" indent="-342900" eaLnBrk="0" hangingPunct="0">
              <a:lnSpc>
                <a:spcPct val="150000"/>
              </a:lnSpc>
              <a:buFont typeface="Arial" charset="0"/>
              <a:buChar char="•"/>
            </a:pP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Server</a:t>
            </a:r>
          </a:p>
          <a:p>
            <a:pPr marL="342900" indent="-342900" eaLnBrk="0" hangingPunct="0">
              <a:lnSpc>
                <a:spcPct val="150000"/>
              </a:lnSpc>
              <a:buFont typeface="Arial" charset="0"/>
              <a:buChar char="•"/>
            </a:pPr>
            <a:r>
              <a:rPr lang="es-E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Online</a:t>
            </a:r>
            <a:endParaRPr lang="es-ES" b="1" i="1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95547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Tip: Working with secure resources 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32909"/>
            <a:ext cx="3539067" cy="4066270"/>
          </a:xfrm>
        </p:spPr>
        <p:txBody>
          <a:bodyPr anchor="ctr"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Identity Manager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OAuth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 Support </a:t>
            </a:r>
          </a:p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Proxies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 descr="Screenshot 2015-11-09 15.21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8" y="1968373"/>
            <a:ext cx="6804568" cy="4066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8183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91652" y="2460684"/>
            <a:ext cx="2776668" cy="3818196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36000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>
                <a:latin typeface="Avenir LT 65 Medium" charset="0"/>
                <a:ea typeface="Avenir LT 65 Medium" charset="0"/>
                <a:cs typeface="Avenir LT 65 Medium" charset="0"/>
              </a:rPr>
              <a:t>Demo: </a:t>
            </a:r>
            <a:r>
              <a:rPr lang="en-US" sz="2800" b="0" dirty="0">
                <a:latin typeface="Avenir LT 65 Medium" charset="0"/>
                <a:ea typeface="Avenir LT 65 Medium" charset="0"/>
                <a:cs typeface="Avenir LT 65 Medium" charset="0"/>
              </a:rPr>
              <a:t>Customize widget appearance</a:t>
            </a:r>
            <a:endParaRPr lang="en-US" sz="16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31292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Events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625600"/>
            <a:ext cx="4906108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Event handlers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Load page, click map, execute task, add layer ….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dojo/on</a:t>
            </a:r>
          </a:p>
        </p:txBody>
      </p:sp>
      <p:sp>
        <p:nvSpPr>
          <p:cNvPr id="5" name="Rectángulo 3"/>
          <p:cNvSpPr/>
          <p:nvPr/>
        </p:nvSpPr>
        <p:spPr bwMode="auto">
          <a:xfrm>
            <a:off x="6495796" y="2578314"/>
            <a:ext cx="4646337" cy="1929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Map.on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(“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 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or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on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, “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2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Why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782895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Interactive maps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Analysis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samples 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Picture 5" descr="Screen Shot 2015-07-14 at 1.37.30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5" y="1225486"/>
            <a:ext cx="6467868" cy="440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039782" y="5719789"/>
            <a:ext cx="3782895" cy="72354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0" smtClean="0">
                <a:latin typeface="Avenir LT 65 Medium" charset="0"/>
                <a:ea typeface="Avenir LT 65 Medium" charset="0"/>
                <a:cs typeface="Avenir LT 65 Medium" charset="0"/>
              </a:rPr>
              <a:t>js.arcgis.com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Want to learn more?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Documentation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https://developers.arcgis.com/javascript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https://dojotoolkit.org/documentation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Related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Training and Tutorials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Building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Application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with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the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API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for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JavaScript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webinar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Data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visualisation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and time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saving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tip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Additional Resources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JavaScript online training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classes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free and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fee-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based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340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Please fill out the session survey in your mobile app</a:t>
            </a:r>
          </a:p>
          <a:p>
            <a:r>
              <a:rPr lang="en-US" dirty="0" smtClean="0"/>
              <a:t>Select [enter session title here] in the Mobile App</a:t>
            </a:r>
          </a:p>
          <a:p>
            <a:pPr lvl="1"/>
            <a:r>
              <a:rPr lang="en-US" dirty="0" smtClean="0"/>
              <a:t>Use the Search Feature to quickly find this title</a:t>
            </a:r>
            <a:endParaRPr lang="en-US" dirty="0"/>
          </a:p>
          <a:p>
            <a:r>
              <a:rPr lang="en-US" dirty="0"/>
              <a:t>Click “Technical Workshop Survey”</a:t>
            </a:r>
          </a:p>
          <a:p>
            <a:r>
              <a:rPr lang="en-US" dirty="0"/>
              <a:t>Answer a few short questions and enter any comments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01" y="1343530"/>
            <a:ext cx="3238095" cy="51238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22024" y="3429000"/>
            <a:ext cx="3576917" cy="8897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11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8328" y="440174"/>
            <a:ext cx="224048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Thank You To </a:t>
            </a:r>
            <a:r>
              <a:rPr lang="en-US" sz="20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Our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Gold Sponsor</a:t>
            </a:r>
            <a:r>
              <a:rPr lang="en-US" sz="24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endParaRPr lang="en-US" sz="2400" dirty="0">
              <a:solidFill>
                <a:srgbClr val="FE7F1E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345037"/>
            <a:ext cx="12192000" cy="41210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34" y="2901368"/>
            <a:ext cx="7306332" cy="10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C15_template_bckground_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Setup 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IDE (s)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Code Assist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6"/>
              </a:rPr>
              <a:t>Plugins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Imagen 3" descr="sublime_text_icon_21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46" y="4767829"/>
            <a:ext cx="1162425" cy="1162425"/>
          </a:xfrm>
          <a:prstGeom prst="rect">
            <a:avLst/>
          </a:prstGeom>
        </p:spPr>
      </p:pic>
      <p:pic>
        <p:nvPicPr>
          <p:cNvPr id="5" name="Imagen 4" descr="Download-Microsoft-Visual-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92" y="1215373"/>
            <a:ext cx="1684982" cy="1226853"/>
          </a:xfrm>
          <a:prstGeom prst="rect">
            <a:avLst/>
          </a:prstGeom>
        </p:spPr>
      </p:pic>
      <p:pic>
        <p:nvPicPr>
          <p:cNvPr id="6" name="Imagen 5" descr="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80" y="2840303"/>
            <a:ext cx="1324267" cy="1324267"/>
          </a:xfrm>
          <a:prstGeom prst="rect">
            <a:avLst/>
          </a:prstGeom>
        </p:spPr>
      </p:pic>
      <p:pic>
        <p:nvPicPr>
          <p:cNvPr id="7" name="Imagen 6" descr="3056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41" y="4806093"/>
            <a:ext cx="1085896" cy="1085896"/>
          </a:xfrm>
          <a:prstGeom prst="rect">
            <a:avLst/>
          </a:prstGeom>
        </p:spPr>
      </p:pic>
      <p:pic>
        <p:nvPicPr>
          <p:cNvPr id="8" name="Imagen 7" descr="webStor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35" y="2676306"/>
            <a:ext cx="1652260" cy="16522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5470" y="3889565"/>
            <a:ext cx="2068741" cy="4293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1500" dirty="0" smtClean="0">
                <a:latin typeface="Avenir LT 65 Medium" charset="0"/>
                <a:ea typeface="Avenir LT 65 Medium" charset="0"/>
                <a:cs typeface="Avenir LT 65 Medium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0"/>
            <a:ext cx="12188950" cy="6857999"/>
          </a:xfrm>
          <a:prstGeom prst="rect">
            <a:avLst/>
          </a:prstGeom>
        </p:spPr>
      </p:pic>
      <p:pic>
        <p:nvPicPr>
          <p:cNvPr id="10" name="Picture Placeholder 9" descr="Screen Shot 2015-07-14 at 1.22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0" b="11780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976871" y="3364834"/>
            <a:ext cx="4527741" cy="677108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Widgets, Events, Graphics, Selection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715172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Build sample app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14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Explosion 2 3"/>
          <p:cNvSpPr/>
          <p:nvPr/>
        </p:nvSpPr>
        <p:spPr bwMode="auto">
          <a:xfrm rot="1058692">
            <a:off x="2426591" y="162701"/>
            <a:ext cx="7918045" cy="6301690"/>
          </a:xfrm>
          <a:prstGeom prst="irregularSeal2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12" y="2087881"/>
            <a:ext cx="3968031" cy="28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1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Get the API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85800" y="1828800"/>
            <a:ext cx="10369296" cy="3429000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Hosted </a:t>
            </a: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Download: 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http://developers.arcgis.com/en/downloads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Rectángulo 3"/>
          <p:cNvSpPr/>
          <p:nvPr/>
        </p:nvSpPr>
        <p:spPr bwMode="auto">
          <a:xfrm>
            <a:off x="685800" y="2569025"/>
            <a:ext cx="10624458" cy="1488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&lt;head&gt;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  &lt;link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rel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stylesheet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href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"http://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esri.css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&lt;script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&gt;&lt;/script&gt;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&lt;/head&gt;</a:t>
            </a:r>
            <a:endParaRPr lang="en-US" sz="1700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8342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93460" y="2342210"/>
            <a:ext cx="4858870" cy="21735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0" tIns="360000" rIns="36000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Demo</a:t>
            </a:r>
          </a:p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Make a map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01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Rectángulo 3"/>
          <p:cNvSpPr/>
          <p:nvPr/>
        </p:nvSpPr>
        <p:spPr bwMode="auto">
          <a:xfrm>
            <a:off x="2784476" y="1746094"/>
            <a:ext cx="6623049" cy="41495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sz="2000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)  {	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center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[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-70.6508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sz="2000" dirty="0" smtClean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43.1452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zoom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16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topo”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Loading Modules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03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463C244-3253-4F18-A962-C44339F20B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979</Words>
  <Application>Microsoft Macintosh PowerPoint</Application>
  <PresentationFormat>Widescreen</PresentationFormat>
  <Paragraphs>307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Andale Mono</vt:lpstr>
      <vt:lpstr>Avenir LT 65 Medium</vt:lpstr>
      <vt:lpstr>Calibri</vt:lpstr>
      <vt:lpstr>Lucida Grande</vt:lpstr>
      <vt:lpstr>ＭＳ Ｐゴシック</vt:lpstr>
      <vt:lpstr>Arial</vt:lpstr>
      <vt:lpstr>Esri_Corporate_Template-Dark</vt:lpstr>
      <vt:lpstr>PowerPoint Presentation</vt:lpstr>
      <vt:lpstr>ArcGIS API for JavaScript  An Introduction</vt:lpstr>
      <vt:lpstr>Why</vt:lpstr>
      <vt:lpstr>Developer Setup </vt:lpstr>
      <vt:lpstr>Build sample app</vt:lpstr>
      <vt:lpstr>PowerPoint Presentation</vt:lpstr>
      <vt:lpstr>Get the API </vt:lpstr>
      <vt:lpstr>PowerPoint Presentation</vt:lpstr>
      <vt:lpstr>Loading Modules </vt:lpstr>
      <vt:lpstr>Loading Modules </vt:lpstr>
      <vt:lpstr>Scrambled Tiles</vt:lpstr>
      <vt:lpstr>Basemaps</vt:lpstr>
      <vt:lpstr>Developer Console</vt:lpstr>
      <vt:lpstr>Add Layers</vt:lpstr>
      <vt:lpstr>Layer coding pattern </vt:lpstr>
      <vt:lpstr>Demo: Add feature layer to application</vt:lpstr>
      <vt:lpstr>Deep Dive:  </vt:lpstr>
      <vt:lpstr>Renderers </vt:lpstr>
      <vt:lpstr>Demo: Apply renderer </vt:lpstr>
      <vt:lpstr>PowerPoint Presentation</vt:lpstr>
      <vt:lpstr>Demo: Make map interactive </vt:lpstr>
      <vt:lpstr>Tip: Reduce code by using a web map </vt:lpstr>
      <vt:lpstr>Widgets</vt:lpstr>
      <vt:lpstr>Widget coding pattern</vt:lpstr>
      <vt:lpstr>PowerPoint Presentation</vt:lpstr>
      <vt:lpstr>Demo: More Widgets </vt:lpstr>
      <vt:lpstr>Tip: Working with secure resources </vt:lpstr>
      <vt:lpstr>PowerPoint Presentation</vt:lpstr>
      <vt:lpstr>Events</vt:lpstr>
      <vt:lpstr>Want to learn more?</vt:lpstr>
      <vt:lpstr>Thank you…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2015-11-10T14:40:06Z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